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4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5" r:id="rId16"/>
    <p:sldId id="271" r:id="rId17"/>
    <p:sldId id="272" r:id="rId18"/>
    <p:sldId id="273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4" d="100"/>
          <a:sy n="104" d="100"/>
        </p:scale>
        <p:origin x="-102" y="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0093B-3601-4AE6-97F3-95812E64BEBF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FC1F9-74D7-40E1-A6C3-33A2C5683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633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0093B-3601-4AE6-97F3-95812E64BEBF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FC1F9-74D7-40E1-A6C3-33A2C5683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728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0093B-3601-4AE6-97F3-95812E64BEBF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FC1F9-74D7-40E1-A6C3-33A2C5683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433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0093B-3601-4AE6-97F3-95812E64BEBF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FC1F9-74D7-40E1-A6C3-33A2C5683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748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0093B-3601-4AE6-97F3-95812E64BEBF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FC1F9-74D7-40E1-A6C3-33A2C5683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443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0093B-3601-4AE6-97F3-95812E64BEBF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FC1F9-74D7-40E1-A6C3-33A2C5683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07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0093B-3601-4AE6-97F3-95812E64BEBF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FC1F9-74D7-40E1-A6C3-33A2C5683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679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0093B-3601-4AE6-97F3-95812E64BEBF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FC1F9-74D7-40E1-A6C3-33A2C5683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933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0093B-3601-4AE6-97F3-95812E64BEBF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FC1F9-74D7-40E1-A6C3-33A2C5683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878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0093B-3601-4AE6-97F3-95812E64BEBF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FC1F9-74D7-40E1-A6C3-33A2C5683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790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0093B-3601-4AE6-97F3-95812E64BEBF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FC1F9-74D7-40E1-A6C3-33A2C5683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645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0093B-3601-4AE6-97F3-95812E64BEBF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CFC1F9-74D7-40E1-A6C3-33A2C5683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127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en.org/utahlink/activities/view_activity.cgi?activity_id=8224" TargetMode="External"/><Relationship Id="rId2" Type="http://schemas.openxmlformats.org/officeDocument/2006/relationships/hyperlink" Target="http://projects.edtech.sandi.net/staffdev/buildingblocks/p-index.htm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6.xml"/><Relationship Id="rId5" Type="http://schemas.openxmlformats.org/officeDocument/2006/relationships/slide" Target="slide25.xml"/><Relationship Id="rId4" Type="http://schemas.openxmlformats.org/officeDocument/2006/relationships/slide" Target="slide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projects.edtech.sandi.net/staffdev/tpss99/mywebquest/index.htm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projects.edtech.sandi.net/staffdev/tpss99/mywebquest/index.htm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projects.edtech.sandi.net/staffdev/tpss99/mywebquest/index.htm" TargetMode="External"/><Relationship Id="rId2" Type="http://schemas.openxmlformats.org/officeDocument/2006/relationships/hyperlink" Target="http://projects.edtech.sandi.net/staffdev/scaffolding/index.htm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projects.edtech.sandi.net/staffdev/tpss99/mywebquest/index.htm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projects.edtech.sandi.net/staffdev/tpss99/mywebquest/index.ht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8" name="Picture 5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7" name="Title 1"/>
          <p:cNvSpPr>
            <a:spLocks noGrp="1"/>
          </p:cNvSpPr>
          <p:nvPr>
            <p:ph type="ctrTitle"/>
          </p:nvPr>
        </p:nvSpPr>
        <p:spPr>
          <a:xfrm>
            <a:off x="1371600" y="5387975"/>
            <a:ext cx="7772400" cy="1470025"/>
          </a:xfrm>
        </p:spPr>
        <p:txBody>
          <a:bodyPr>
            <a:normAutofit/>
          </a:bodyPr>
          <a:lstStyle/>
          <a:p>
            <a:r>
              <a:rPr lang="en-US" sz="7200" dirty="0" smtClean="0">
                <a:solidFill>
                  <a:schemeClr val="bg1"/>
                </a:solidFill>
              </a:rPr>
              <a:t>                WEBQUEST</a:t>
            </a:r>
            <a:endParaRPr lang="en-US" sz="7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486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28600"/>
            <a:ext cx="9144000" cy="6629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Research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67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John Keller’s ARCS Model of Motivational Design (Keller, 1983,1987) has provided a well-respected and reasoned approach to increasing students’ willingness to expend effort in their pursuit of learning. </a:t>
            </a:r>
          </a:p>
        </p:txBody>
      </p:sp>
    </p:spTree>
    <p:extLst>
      <p:ext uri="{BB962C8B-B14F-4D97-AF65-F5344CB8AC3E}">
        <p14:creationId xmlns:p14="http://schemas.microsoft.com/office/powerpoint/2010/main" val="35978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28600"/>
            <a:ext cx="9144000" cy="6629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Research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6" name="Content Placeholder 5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8229600" cy="491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/>
              <a:t>WebQuests</a:t>
            </a:r>
            <a:r>
              <a:rPr lang="en-US" sz="3200" dirty="0"/>
              <a:t> should pass the ARCS filter: </a:t>
            </a:r>
            <a:endParaRPr lang="en-US" sz="3200" dirty="0" smtClean="0"/>
          </a:p>
          <a:p>
            <a:r>
              <a:rPr lang="en-US" sz="3200" dirty="0" smtClean="0"/>
              <a:t>Does </a:t>
            </a:r>
            <a:r>
              <a:rPr lang="en-US" sz="3200" dirty="0"/>
              <a:t>the activity get students’ </a:t>
            </a:r>
            <a:r>
              <a:rPr lang="en-US" sz="3200" b="1" dirty="0">
                <a:solidFill>
                  <a:srgbClr val="00B050"/>
                </a:solidFill>
              </a:rPr>
              <a:t>A</a:t>
            </a:r>
            <a:r>
              <a:rPr lang="en-US" sz="3200" dirty="0">
                <a:solidFill>
                  <a:srgbClr val="00B050"/>
                </a:solidFill>
              </a:rPr>
              <a:t>ttention</a:t>
            </a:r>
            <a:r>
              <a:rPr lang="en-US" sz="3200" dirty="0"/>
              <a:t>? </a:t>
            </a:r>
            <a:endParaRPr lang="en-US" sz="3200" dirty="0" smtClean="0"/>
          </a:p>
          <a:p>
            <a:r>
              <a:rPr lang="en-US" sz="3200" dirty="0" smtClean="0"/>
              <a:t>Is </a:t>
            </a:r>
            <a:r>
              <a:rPr lang="en-US" sz="3200" dirty="0"/>
              <a:t>it </a:t>
            </a:r>
            <a:r>
              <a:rPr lang="en-US" sz="3200" b="1" dirty="0">
                <a:solidFill>
                  <a:srgbClr val="00B050"/>
                </a:solidFill>
              </a:rPr>
              <a:t>R</a:t>
            </a:r>
            <a:r>
              <a:rPr lang="en-US" sz="3200" dirty="0">
                <a:solidFill>
                  <a:srgbClr val="00B050"/>
                </a:solidFill>
              </a:rPr>
              <a:t>elevant</a:t>
            </a:r>
            <a:r>
              <a:rPr lang="en-US" sz="3200" dirty="0"/>
              <a:t> to their needs, interests or motives? </a:t>
            </a:r>
            <a:endParaRPr lang="en-US" sz="3200" dirty="0" smtClean="0"/>
          </a:p>
          <a:p>
            <a:r>
              <a:rPr lang="en-US" sz="3200" dirty="0" smtClean="0"/>
              <a:t>Does </a:t>
            </a:r>
            <a:r>
              <a:rPr lang="en-US" sz="3200" dirty="0"/>
              <a:t>the task inspire learners’ </a:t>
            </a:r>
            <a:r>
              <a:rPr lang="en-US" sz="3200" b="1" dirty="0">
                <a:solidFill>
                  <a:srgbClr val="00B050"/>
                </a:solidFill>
              </a:rPr>
              <a:t>C</a:t>
            </a:r>
            <a:r>
              <a:rPr lang="en-US" sz="3200" dirty="0">
                <a:solidFill>
                  <a:srgbClr val="00B050"/>
                </a:solidFill>
              </a:rPr>
              <a:t>onfidence</a:t>
            </a:r>
            <a:r>
              <a:rPr lang="en-US" sz="3200" dirty="0"/>
              <a:t> in achieving success? </a:t>
            </a:r>
            <a:endParaRPr lang="en-US" sz="3200" dirty="0" smtClean="0"/>
          </a:p>
          <a:p>
            <a:r>
              <a:rPr lang="en-US" sz="3200" dirty="0" smtClean="0"/>
              <a:t>Finally</a:t>
            </a:r>
            <a:r>
              <a:rPr lang="en-US" sz="3200" dirty="0"/>
              <a:t>, would completing the activity leave students with a sense of </a:t>
            </a:r>
            <a:r>
              <a:rPr lang="en-US" sz="3200" b="1" dirty="0">
                <a:solidFill>
                  <a:srgbClr val="00B050"/>
                </a:solidFill>
              </a:rPr>
              <a:t>S</a:t>
            </a:r>
            <a:r>
              <a:rPr lang="en-US" sz="3200" dirty="0">
                <a:solidFill>
                  <a:srgbClr val="00B050"/>
                </a:solidFill>
              </a:rPr>
              <a:t>atisfaction</a:t>
            </a:r>
            <a:r>
              <a:rPr lang="en-US" sz="3200" dirty="0"/>
              <a:t> at their accomplishment?</a:t>
            </a:r>
          </a:p>
        </p:txBody>
      </p:sp>
    </p:spTree>
    <p:extLst>
      <p:ext uri="{BB962C8B-B14F-4D97-AF65-F5344CB8AC3E}">
        <p14:creationId xmlns:p14="http://schemas.microsoft.com/office/powerpoint/2010/main" val="3636904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28600"/>
            <a:ext cx="9144000" cy="6629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Research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6" name="Content Placeholder 5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8229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dirty="0"/>
              <a:t>The best way to address </a:t>
            </a:r>
            <a:r>
              <a:rPr lang="en-US" dirty="0">
                <a:solidFill>
                  <a:srgbClr val="00B050"/>
                </a:solidFill>
              </a:rPr>
              <a:t>Attention</a:t>
            </a:r>
            <a:r>
              <a:rPr lang="en-US" dirty="0"/>
              <a:t> and </a:t>
            </a:r>
            <a:r>
              <a:rPr lang="en-US" dirty="0">
                <a:solidFill>
                  <a:srgbClr val="00B050"/>
                </a:solidFill>
              </a:rPr>
              <a:t>Relevance</a:t>
            </a:r>
            <a:r>
              <a:rPr lang="en-US" dirty="0"/>
              <a:t> is to choose some dimension of a topic that students would find compelling and then create an authentic learning task related to it.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77579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28600"/>
            <a:ext cx="9144000" cy="6629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Research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6" name="Content Placeholder 5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8229600" cy="31454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dirty="0" err="1"/>
              <a:t>Savery</a:t>
            </a:r>
            <a:r>
              <a:rPr lang="en-US" dirty="0"/>
              <a:t> and Duffy (1995) noted that "Puzzlement is the factor that motivates learning."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Thus </a:t>
            </a:r>
            <a:r>
              <a:rPr lang="en-US" dirty="0"/>
              <a:t>beyond links to compelling Web sites and implementation of the ARCS Model, attempts to motivate students are furthered </a:t>
            </a:r>
            <a:r>
              <a:rPr lang="en-US" dirty="0">
                <a:solidFill>
                  <a:srgbClr val="00B050"/>
                </a:solidFill>
              </a:rPr>
              <a:t>by the use of probing, open-ended questions.</a:t>
            </a:r>
            <a:endParaRPr lang="en-US" sz="3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54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228600"/>
            <a:ext cx="9144000" cy="6629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4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Further justification for questioning comes from </a:t>
            </a:r>
            <a:r>
              <a:rPr lang="en-US" dirty="0">
                <a:solidFill>
                  <a:srgbClr val="00B050"/>
                </a:solidFill>
              </a:rPr>
              <a:t>schema theory </a:t>
            </a:r>
            <a:r>
              <a:rPr lang="en-US" dirty="0"/>
              <a:t>and </a:t>
            </a:r>
            <a:r>
              <a:rPr lang="en-US" dirty="0">
                <a:solidFill>
                  <a:srgbClr val="00B050"/>
                </a:solidFill>
              </a:rPr>
              <a:t>constructivism</a:t>
            </a:r>
            <a:r>
              <a:rPr lang="en-US" dirty="0"/>
              <a:t>. 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57200" y="2966591"/>
            <a:ext cx="8382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Because we want to support students as they transform information into new understanding, 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447907" y="4032658"/>
            <a:ext cx="8382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using a question can access </a:t>
            </a:r>
            <a:r>
              <a:rPr lang="en-US" sz="3200" dirty="0" smtClean="0">
                <a:solidFill>
                  <a:srgbClr val="00B050"/>
                </a:solidFill>
              </a:rPr>
              <a:t>prior knowledge</a:t>
            </a:r>
            <a:r>
              <a:rPr lang="en-US" sz="3200" dirty="0" smtClean="0"/>
              <a:t>, thus activating </a:t>
            </a:r>
            <a:r>
              <a:rPr lang="en-US" sz="3200" dirty="0" smtClean="0">
                <a:solidFill>
                  <a:srgbClr val="00B050"/>
                </a:solidFill>
              </a:rPr>
              <a:t>pre-existing cognitive networks </a:t>
            </a:r>
            <a:r>
              <a:rPr lang="en-US" sz="3200" dirty="0" smtClean="0"/>
              <a:t>of meaning.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477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28600"/>
            <a:ext cx="9144000" cy="6629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276600"/>
          </a:xfrm>
        </p:spPr>
        <p:txBody>
          <a:bodyPr>
            <a:normAutofit lnSpcReduction="10000"/>
          </a:bodyPr>
          <a:lstStyle/>
          <a:p>
            <a:r>
              <a:rPr lang="en-US" dirty="0" err="1"/>
              <a:t>Bransford</a:t>
            </a:r>
            <a:r>
              <a:rPr lang="en-US" dirty="0"/>
              <a:t> (1985) distinguishes between activation of pre-existing knowledge and developing new knowledge and skills. His research suggests that we provide learners with problem-solving activities that include critical thinking to support schema construction.</a:t>
            </a:r>
          </a:p>
        </p:txBody>
      </p:sp>
    </p:spTree>
    <p:extLst>
      <p:ext uri="{BB962C8B-B14F-4D97-AF65-F5344CB8AC3E}">
        <p14:creationId xmlns:p14="http://schemas.microsoft.com/office/powerpoint/2010/main" val="1572483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28600"/>
            <a:ext cx="9144000" cy="6629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49579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4600" dirty="0"/>
              <a:t>A more learning-centered teacher might challenge students by </a:t>
            </a:r>
            <a:endParaRPr lang="en-US" sz="4600" dirty="0" smtClean="0"/>
          </a:p>
          <a:p>
            <a:r>
              <a:rPr lang="en-US" sz="4600" dirty="0" smtClean="0"/>
              <a:t>"</a:t>
            </a:r>
            <a:r>
              <a:rPr lang="en-US" sz="4600" dirty="0"/>
              <a:t>posing contradictions, </a:t>
            </a:r>
            <a:endParaRPr lang="en-US" sz="4600" dirty="0" smtClean="0"/>
          </a:p>
          <a:p>
            <a:r>
              <a:rPr lang="en-US" sz="4600" dirty="0" smtClean="0"/>
              <a:t>presenting </a:t>
            </a:r>
            <a:r>
              <a:rPr lang="en-US" sz="4600" dirty="0"/>
              <a:t>new information, </a:t>
            </a:r>
            <a:endParaRPr lang="en-US" sz="4600" dirty="0" smtClean="0"/>
          </a:p>
          <a:p>
            <a:r>
              <a:rPr lang="en-US" sz="4600" dirty="0" smtClean="0"/>
              <a:t>asking </a:t>
            </a:r>
            <a:r>
              <a:rPr lang="en-US" sz="4600" dirty="0"/>
              <a:t>questions, </a:t>
            </a:r>
            <a:endParaRPr lang="en-US" sz="4600" dirty="0" smtClean="0"/>
          </a:p>
          <a:p>
            <a:r>
              <a:rPr lang="en-US" sz="4600" dirty="0" smtClean="0"/>
              <a:t>encouraging </a:t>
            </a:r>
            <a:r>
              <a:rPr lang="en-US" sz="4600" dirty="0"/>
              <a:t>research, </a:t>
            </a:r>
            <a:endParaRPr lang="en-US" sz="4600" dirty="0" smtClean="0"/>
          </a:p>
          <a:p>
            <a:r>
              <a:rPr lang="en-US" sz="4600" dirty="0" smtClean="0"/>
              <a:t>and/or </a:t>
            </a:r>
            <a:r>
              <a:rPr lang="en-US" sz="4600" dirty="0"/>
              <a:t>engaging students in inquiries designed to challenge current concepts" (Brooks &amp; Brooks, 1999).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51572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228600"/>
            <a:ext cx="9144000" cy="6629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335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Individual Roles </a:t>
            </a:r>
            <a:r>
              <a:rPr lang="en-US" dirty="0"/>
              <a:t>prompt students to develop expertise in the subject from within a </a:t>
            </a:r>
            <a:r>
              <a:rPr lang="en-US" dirty="0">
                <a:solidFill>
                  <a:srgbClr val="00B050"/>
                </a:solidFill>
              </a:rPr>
              <a:t>situated learning environment</a:t>
            </a:r>
            <a:r>
              <a:rPr lang="en-US" dirty="0"/>
              <a:t>, that is, 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57200" y="3276600"/>
            <a:ext cx="83058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one in which "knowledge and skills are learned in the contexts that reflect how knowledge is obtained and applied in everyday situations" (</a:t>
            </a:r>
            <a:r>
              <a:rPr lang="en-US" sz="3200" dirty="0" err="1" smtClean="0"/>
              <a:t>Kirshner</a:t>
            </a:r>
            <a:r>
              <a:rPr lang="en-US" sz="3200" dirty="0" smtClean="0"/>
              <a:t> and Whitson 1997).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497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28600"/>
            <a:ext cx="9144000" cy="6629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4957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WebQuest as a two-part activity: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building up of expertise </a:t>
            </a:r>
            <a:endParaRPr lang="en-US" dirty="0" smtClean="0"/>
          </a:p>
          <a:p>
            <a:r>
              <a:rPr lang="en-US" dirty="0" smtClean="0"/>
              <a:t>and </a:t>
            </a:r>
            <a:r>
              <a:rPr lang="en-US" dirty="0"/>
              <a:t>the application of it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81089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4957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The quick litmus test for the Group Process is to ask two questions: </a:t>
            </a:r>
            <a:endParaRPr lang="en-US" dirty="0" smtClean="0"/>
          </a:p>
          <a:p>
            <a:r>
              <a:rPr lang="en-US" dirty="0" smtClean="0"/>
              <a:t>"</a:t>
            </a:r>
            <a:r>
              <a:rPr lang="en-US" dirty="0"/>
              <a:t>Could the answer be copy and pasted" and if the answer is no, </a:t>
            </a:r>
            <a:endParaRPr lang="en-US" dirty="0" smtClean="0"/>
          </a:p>
          <a:p>
            <a:r>
              <a:rPr lang="en-US" dirty="0" smtClean="0"/>
              <a:t>"</a:t>
            </a:r>
            <a:r>
              <a:rPr lang="en-US" dirty="0"/>
              <a:t>Does the task require that students make something new out of what they have learned?"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49356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What is a WebQuest?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</a:t>
            </a:r>
            <a:r>
              <a:rPr lang="en-US" dirty="0"/>
              <a:t>inquiry-oriented activity in which some or all of the information that learners interact with comes from resources on the internet…" (Dodge, 1995). </a:t>
            </a:r>
          </a:p>
        </p:txBody>
      </p:sp>
    </p:spTree>
    <p:extLst>
      <p:ext uri="{BB962C8B-B14F-4D97-AF65-F5344CB8AC3E}">
        <p14:creationId xmlns:p14="http://schemas.microsoft.com/office/powerpoint/2010/main" val="116934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Bernie Dodge’s Lego Site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4957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>
                <a:hlinkClick r:id="rId2"/>
              </a:rPr>
              <a:t>Building Blocks of WebQuest</a:t>
            </a:r>
            <a:endParaRPr lang="en-US" u="sng" dirty="0" smtClean="0"/>
          </a:p>
          <a:p>
            <a:pPr marL="0" indent="0">
              <a:buNone/>
            </a:pPr>
            <a:r>
              <a:rPr lang="en-US" u="sng" dirty="0" smtClean="0">
                <a:hlinkClick r:id="rId3"/>
              </a:rPr>
              <a:t>Examples: UEN</a:t>
            </a:r>
            <a:endParaRPr lang="en-US" u="sng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50471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Components of a WebQuest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Introduction</a:t>
            </a:r>
            <a:endParaRPr lang="en-US" dirty="0" smtClean="0"/>
          </a:p>
          <a:p>
            <a:r>
              <a:rPr lang="en-US" dirty="0" smtClean="0">
                <a:hlinkClick r:id="rId3" action="ppaction://hlinksldjump"/>
              </a:rPr>
              <a:t>Task</a:t>
            </a:r>
            <a:endParaRPr lang="en-US" dirty="0" smtClean="0"/>
          </a:p>
          <a:p>
            <a:r>
              <a:rPr lang="en-US" dirty="0" smtClean="0">
                <a:hlinkClick r:id="rId4" action="ppaction://hlinksldjump"/>
              </a:rPr>
              <a:t>Process</a:t>
            </a:r>
            <a:endParaRPr lang="en-US" dirty="0" smtClean="0"/>
          </a:p>
          <a:p>
            <a:r>
              <a:rPr lang="en-US" dirty="0" smtClean="0">
                <a:hlinkClick r:id="rId5" action="ppaction://hlinksldjump"/>
              </a:rPr>
              <a:t>Evaluation</a:t>
            </a:r>
            <a:endParaRPr lang="en-US" dirty="0" smtClean="0"/>
          </a:p>
          <a:p>
            <a:r>
              <a:rPr lang="en-US" dirty="0" smtClean="0">
                <a:hlinkClick r:id="rId6" action="ppaction://hlinksldjump"/>
              </a:rPr>
              <a:t>Conclusion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983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Introduction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9530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The purpose of this section is </a:t>
            </a:r>
            <a:r>
              <a:rPr lang="en-US" dirty="0" smtClean="0"/>
              <a:t>to </a:t>
            </a:r>
            <a:r>
              <a:rPr lang="en-US" dirty="0"/>
              <a:t>both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1. prepare </a:t>
            </a:r>
            <a:r>
              <a:rPr lang="en-US" dirty="0"/>
              <a:t>and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2. hook </a:t>
            </a:r>
            <a:r>
              <a:rPr lang="en-US" dirty="0"/>
              <a:t>the reader. </a:t>
            </a:r>
            <a:endParaRPr lang="en-US" dirty="0" smtClean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student is the intended audience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From the </a:t>
            </a:r>
            <a:r>
              <a:rPr lang="en-US" dirty="0">
                <a:hlinkClick r:id="rId2"/>
              </a:rPr>
              <a:t>WebQuest template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i="1" dirty="0" smtClean="0"/>
              <a:t>	Write </a:t>
            </a:r>
            <a:r>
              <a:rPr lang="en-US" i="1" dirty="0"/>
              <a:t>a </a:t>
            </a:r>
            <a:r>
              <a:rPr lang="en-US" b="1" i="1" u="sng" dirty="0"/>
              <a:t>short</a:t>
            </a:r>
            <a:r>
              <a:rPr lang="en-US" i="1" dirty="0"/>
              <a:t> paragraph here to introduce the activity </a:t>
            </a:r>
            <a:r>
              <a:rPr lang="en-US" i="1" dirty="0" smtClean="0"/>
              <a:t>	or </a:t>
            </a:r>
            <a:r>
              <a:rPr lang="en-US" i="1" dirty="0"/>
              <a:t>lesson to the students. If there is a </a:t>
            </a:r>
            <a:r>
              <a:rPr lang="en-US" b="1" i="1" u="sng" dirty="0"/>
              <a:t>role or scenario </a:t>
            </a:r>
            <a:r>
              <a:rPr lang="en-US" i="1" dirty="0" smtClean="0"/>
              <a:t>	involved </a:t>
            </a:r>
            <a:r>
              <a:rPr lang="en-US" i="1" dirty="0"/>
              <a:t>(e.g., "You are a detective trying to identify the </a:t>
            </a:r>
            <a:r>
              <a:rPr lang="en-US" i="1" dirty="0" smtClean="0"/>
              <a:t>	mysterious </a:t>
            </a:r>
            <a:r>
              <a:rPr lang="en-US" i="1" dirty="0"/>
              <a:t>poet.") then </a:t>
            </a:r>
            <a:r>
              <a:rPr lang="en-US" b="1" i="1" u="sng" dirty="0"/>
              <a:t>here is where </a:t>
            </a:r>
            <a:r>
              <a:rPr lang="en-US" i="1" dirty="0"/>
              <a:t>you'll set the </a:t>
            </a:r>
            <a:r>
              <a:rPr lang="en-US" i="1" dirty="0" smtClean="0"/>
              <a:t>	stage</a:t>
            </a:r>
            <a:r>
              <a:rPr lang="en-US" i="1" dirty="0"/>
              <a:t>. It is also in this section that you'll communicate </a:t>
            </a:r>
            <a:r>
              <a:rPr lang="en-US" i="1" dirty="0" smtClean="0"/>
              <a:t>	the </a:t>
            </a:r>
            <a:r>
              <a:rPr lang="en-US" b="1" i="1" u="sng" dirty="0"/>
              <a:t>Big Questi</a:t>
            </a:r>
            <a:r>
              <a:rPr lang="en-US" i="1" u="sng" dirty="0"/>
              <a:t>on </a:t>
            </a:r>
            <a:r>
              <a:rPr lang="en-US" i="1" dirty="0"/>
              <a:t>(Essential Question, Guiding </a:t>
            </a:r>
            <a:r>
              <a:rPr lang="en-US" i="1" dirty="0" smtClean="0"/>
              <a:t>Question</a:t>
            </a:r>
            <a:r>
              <a:rPr lang="en-US" i="1" dirty="0"/>
              <a:t>) </a:t>
            </a:r>
            <a:r>
              <a:rPr lang="en-US" i="1" dirty="0" smtClean="0"/>
              <a:t>	that </a:t>
            </a:r>
            <a:r>
              <a:rPr lang="en-US" i="1" dirty="0"/>
              <a:t>the whole WebQuest is centered around.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56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Task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The task focuses learners on what they are going to do - specifically, </a:t>
            </a:r>
            <a:r>
              <a:rPr lang="en-US" b="1" u="sng" dirty="0"/>
              <a:t>the culminating performance or product</a:t>
            </a:r>
            <a:r>
              <a:rPr lang="en-US" u="sng" dirty="0"/>
              <a:t> </a:t>
            </a:r>
            <a:r>
              <a:rPr lang="en-US" dirty="0"/>
              <a:t>that drives all of the learning activities.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From </a:t>
            </a:r>
            <a:r>
              <a:rPr lang="en-US" dirty="0"/>
              <a:t>the </a:t>
            </a:r>
            <a:r>
              <a:rPr lang="en-US" dirty="0">
                <a:hlinkClick r:id="rId2"/>
              </a:rPr>
              <a:t>WebQuest template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i="1" dirty="0" smtClean="0"/>
              <a:t>	Describe </a:t>
            </a:r>
            <a:r>
              <a:rPr lang="en-US" i="1" dirty="0"/>
              <a:t>crisply and clearly what the </a:t>
            </a:r>
            <a:r>
              <a:rPr lang="en-US" b="1" i="1" u="sng" dirty="0"/>
              <a:t>end</a:t>
            </a:r>
            <a:r>
              <a:rPr lang="en-US" i="1" dirty="0"/>
              <a:t> </a:t>
            </a:r>
            <a:r>
              <a:rPr lang="en-US" i="1" dirty="0" smtClean="0"/>
              <a:t>	</a:t>
            </a:r>
            <a:r>
              <a:rPr lang="en-US" b="1" i="1" u="sng" dirty="0" smtClean="0"/>
              <a:t>result </a:t>
            </a:r>
            <a:r>
              <a:rPr lang="en-US" b="1" i="1" u="sng" dirty="0"/>
              <a:t>of the learners' activities </a:t>
            </a:r>
            <a:r>
              <a:rPr lang="en-US" i="1" dirty="0"/>
              <a:t>will be. </a:t>
            </a:r>
            <a:r>
              <a:rPr lang="en-US" b="1" i="1" u="sng" dirty="0"/>
              <a:t>Don't</a:t>
            </a:r>
            <a:r>
              <a:rPr lang="en-US" i="1" dirty="0"/>
              <a:t> </a:t>
            </a:r>
            <a:r>
              <a:rPr lang="en-US" i="1" dirty="0" smtClean="0"/>
              <a:t>	</a:t>
            </a:r>
            <a:r>
              <a:rPr lang="en-US" b="1" i="1" u="sng" dirty="0" smtClean="0"/>
              <a:t>list </a:t>
            </a:r>
            <a:r>
              <a:rPr lang="en-US" b="1" i="1" u="sng" dirty="0"/>
              <a:t>the steps </a:t>
            </a:r>
            <a:r>
              <a:rPr lang="en-US" i="1" dirty="0"/>
              <a:t>that students will go through to </a:t>
            </a:r>
            <a:r>
              <a:rPr lang="en-US" i="1" dirty="0" smtClean="0"/>
              <a:t>	get </a:t>
            </a:r>
            <a:r>
              <a:rPr lang="en-US" i="1" dirty="0"/>
              <a:t>to the end point. </a:t>
            </a:r>
            <a:r>
              <a:rPr lang="en-US" b="1" i="1" u="sng" dirty="0"/>
              <a:t>That belongs in the </a:t>
            </a:r>
            <a:r>
              <a:rPr lang="en-US" i="1" dirty="0" smtClean="0"/>
              <a:t>	</a:t>
            </a:r>
            <a:r>
              <a:rPr lang="en-US" b="1" i="1" u="sng" dirty="0" smtClean="0"/>
              <a:t>Process </a:t>
            </a:r>
            <a:r>
              <a:rPr lang="en-US" b="1" i="1" u="sng" dirty="0"/>
              <a:t>section.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425591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Process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/>
              <a:t>This section outlines how the learners will accomplish the task. </a:t>
            </a:r>
            <a:r>
              <a:rPr lang="en-US" dirty="0">
                <a:hlinkClick r:id="rId2"/>
              </a:rPr>
              <a:t>Scaffolding</a:t>
            </a:r>
            <a:r>
              <a:rPr lang="en-US" dirty="0"/>
              <a:t> includes clear steps, resources, and tools for organizing information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From the </a:t>
            </a:r>
            <a:r>
              <a:rPr lang="en-US" dirty="0">
                <a:hlinkClick r:id="rId3"/>
              </a:rPr>
              <a:t>WebQuest template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i="1" dirty="0" smtClean="0"/>
              <a:t>	To </a:t>
            </a:r>
            <a:r>
              <a:rPr lang="en-US" i="1" dirty="0"/>
              <a:t>accomplish the task, what steps should the </a:t>
            </a:r>
            <a:r>
              <a:rPr lang="en-US" i="1" dirty="0" smtClean="0"/>
              <a:t>	learners </a:t>
            </a:r>
            <a:r>
              <a:rPr lang="en-US" i="1" dirty="0"/>
              <a:t>go through?...Learners will access the </a:t>
            </a:r>
            <a:r>
              <a:rPr lang="en-US" i="1" dirty="0" smtClean="0"/>
              <a:t>on-	line </a:t>
            </a:r>
            <a:r>
              <a:rPr lang="en-US" i="1" dirty="0"/>
              <a:t>resources that you've </a:t>
            </a:r>
            <a:r>
              <a:rPr lang="en-US" i="1" dirty="0" err="1"/>
              <a:t>identifed</a:t>
            </a:r>
            <a:r>
              <a:rPr lang="en-US" i="1" dirty="0"/>
              <a:t> as they </a:t>
            </a:r>
            <a:r>
              <a:rPr lang="en-US" i="1"/>
              <a:t>go </a:t>
            </a:r>
            <a:r>
              <a:rPr lang="en-US" i="1" smtClean="0"/>
              <a:t>	through </a:t>
            </a:r>
            <a:r>
              <a:rPr lang="en-US" i="1" dirty="0"/>
              <a:t>the Process....In the Process block, </a:t>
            </a:r>
            <a:r>
              <a:rPr lang="en-US" i="1"/>
              <a:t>you </a:t>
            </a:r>
            <a:r>
              <a:rPr lang="en-US" i="1" smtClean="0"/>
              <a:t>	might </a:t>
            </a:r>
            <a:r>
              <a:rPr lang="en-US" i="1" dirty="0"/>
              <a:t>also provide some guidance on how </a:t>
            </a:r>
            <a:r>
              <a:rPr lang="en-US" i="1"/>
              <a:t>to </a:t>
            </a:r>
            <a:r>
              <a:rPr lang="en-US" i="1" smtClean="0"/>
              <a:t>	organize </a:t>
            </a:r>
            <a:r>
              <a:rPr lang="en-US" i="1" dirty="0"/>
              <a:t>the information gathered.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2891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/>
              <a:t>This section describes the evaluation criteria needed to meet performance and content standards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From the </a:t>
            </a:r>
            <a:r>
              <a:rPr lang="en-US" dirty="0">
                <a:hlinkClick r:id="rId2"/>
              </a:rPr>
              <a:t>WebQuest template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i="1" dirty="0" smtClean="0"/>
              <a:t>	Describe </a:t>
            </a:r>
            <a:r>
              <a:rPr lang="en-US" i="1" dirty="0"/>
              <a:t>to the learners how their </a:t>
            </a:r>
            <a:r>
              <a:rPr lang="en-US" i="1" dirty="0" smtClean="0"/>
              <a:t>	performance </a:t>
            </a:r>
            <a:r>
              <a:rPr lang="en-US" i="1" dirty="0"/>
              <a:t>will be evaluated. The </a:t>
            </a:r>
            <a:r>
              <a:rPr lang="en-US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assessment </a:t>
            </a:r>
            <a:r>
              <a:rPr lang="en-US" i="1" dirty="0" smtClean="0"/>
              <a:t>	</a:t>
            </a:r>
            <a:r>
              <a:rPr lang="en-US" b="1" i="1" u="sng" dirty="0" smtClean="0"/>
              <a:t>rubric</a:t>
            </a:r>
            <a:r>
              <a:rPr lang="en-US" i="1" dirty="0" smtClean="0"/>
              <a:t> should </a:t>
            </a:r>
            <a:r>
              <a:rPr lang="en-US" i="1" dirty="0"/>
              <a:t>align with the culminating project </a:t>
            </a:r>
            <a:r>
              <a:rPr lang="en-US" i="1" dirty="0" smtClean="0"/>
              <a:t>or 	performance</a:t>
            </a:r>
            <a:r>
              <a:rPr lang="en-US" i="1" dirty="0"/>
              <a:t>, as outlined in the task section of </a:t>
            </a:r>
            <a:r>
              <a:rPr lang="en-US" i="1" dirty="0" smtClean="0"/>
              <a:t>	the </a:t>
            </a:r>
            <a:r>
              <a:rPr lang="en-US" i="1" dirty="0"/>
              <a:t>WebQuest. Specify whether there will be a </a:t>
            </a:r>
            <a:r>
              <a:rPr lang="en-US" i="1" dirty="0" smtClean="0"/>
              <a:t>	common </a:t>
            </a:r>
            <a:r>
              <a:rPr lang="en-US" i="1" dirty="0"/>
              <a:t>grade for group work vs. individual </a:t>
            </a:r>
            <a:r>
              <a:rPr lang="en-US" i="1" dirty="0" smtClean="0"/>
              <a:t>	grades</a:t>
            </a:r>
            <a:r>
              <a:rPr lang="en-US" i="1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9029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The conclusion brings closure and encourages reflection.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From </a:t>
            </a:r>
            <a:r>
              <a:rPr lang="en-US" dirty="0"/>
              <a:t>the </a:t>
            </a:r>
            <a:r>
              <a:rPr lang="en-US" dirty="0">
                <a:hlinkClick r:id="rId2"/>
              </a:rPr>
              <a:t>WebQuest template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i="1" dirty="0" smtClean="0"/>
              <a:t>	</a:t>
            </a:r>
            <a:r>
              <a:rPr lang="en-US" sz="3000" b="1" i="1" u="sng" dirty="0" smtClean="0"/>
              <a:t>Summarize </a:t>
            </a:r>
            <a:r>
              <a:rPr lang="en-US" sz="3000" b="1" i="1" u="sng" dirty="0"/>
              <a:t>what the learners will have </a:t>
            </a:r>
            <a:r>
              <a:rPr lang="en-US" sz="3000" i="1" dirty="0" smtClean="0"/>
              <a:t>	</a:t>
            </a:r>
            <a:r>
              <a:rPr lang="en-US" sz="3000" b="1" i="1" u="sng" dirty="0" smtClean="0"/>
              <a:t>accomplished</a:t>
            </a:r>
            <a:r>
              <a:rPr lang="en-US" sz="3000" i="1" dirty="0" smtClean="0"/>
              <a:t> </a:t>
            </a:r>
            <a:r>
              <a:rPr lang="en-US" sz="3000" i="1" dirty="0"/>
              <a:t>or learned by completing this </a:t>
            </a:r>
            <a:r>
              <a:rPr lang="en-US" sz="3000" i="1" dirty="0" smtClean="0"/>
              <a:t>	activity </a:t>
            </a:r>
            <a:r>
              <a:rPr lang="en-US" sz="3000" i="1" dirty="0"/>
              <a:t>or lesson. You might also </a:t>
            </a:r>
            <a:r>
              <a:rPr lang="en-US" sz="3000" b="1" i="1" u="sng" dirty="0"/>
              <a:t>include </a:t>
            </a:r>
            <a:r>
              <a:rPr lang="en-US" sz="3000" b="1" i="1" u="sng" dirty="0" smtClean="0"/>
              <a:t>some </a:t>
            </a:r>
            <a:r>
              <a:rPr lang="en-US" sz="3000" i="1" dirty="0" smtClean="0"/>
              <a:t>	</a:t>
            </a:r>
            <a:r>
              <a:rPr lang="en-US" sz="3000" b="1" i="1" u="sng" dirty="0" smtClean="0"/>
              <a:t>rhetorical </a:t>
            </a:r>
            <a:r>
              <a:rPr lang="en-US" sz="3000" b="1" i="1" u="sng" dirty="0"/>
              <a:t>questions or additional links </a:t>
            </a:r>
            <a:r>
              <a:rPr lang="en-US" sz="3000" i="1" dirty="0"/>
              <a:t>to </a:t>
            </a:r>
            <a:r>
              <a:rPr lang="en-US" sz="3000" i="1" dirty="0" smtClean="0"/>
              <a:t>	encourage </a:t>
            </a:r>
            <a:r>
              <a:rPr lang="en-US" sz="3000" i="1" dirty="0"/>
              <a:t>them to </a:t>
            </a:r>
            <a:r>
              <a:rPr lang="en-US" sz="3000" b="1" i="1" u="sng" dirty="0"/>
              <a:t>extend</a:t>
            </a:r>
            <a:r>
              <a:rPr lang="en-US" sz="3000" i="1" dirty="0"/>
              <a:t> their thinking into </a:t>
            </a:r>
            <a:r>
              <a:rPr lang="en-US" sz="3000" i="1" dirty="0" smtClean="0"/>
              <a:t>	other </a:t>
            </a:r>
            <a:r>
              <a:rPr lang="en-US" sz="3000" i="1" dirty="0"/>
              <a:t>content beyond this lesson.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343998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What is a WebQuest?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stereotypical "WebQuest" sees a </a:t>
            </a:r>
            <a:r>
              <a:rPr lang="en-US" b="1" u="sng" dirty="0"/>
              <a:t>team</a:t>
            </a:r>
            <a:r>
              <a:rPr lang="en-US" dirty="0"/>
              <a:t> of students accessing Web sites in order to produce a technology-enhanced group product. </a:t>
            </a:r>
          </a:p>
        </p:txBody>
      </p:sp>
    </p:spTree>
    <p:extLst>
      <p:ext uri="{BB962C8B-B14F-4D97-AF65-F5344CB8AC3E}">
        <p14:creationId xmlns:p14="http://schemas.microsoft.com/office/powerpoint/2010/main" val="306964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What is a WebQuest?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5105400" cy="244286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000" dirty="0" smtClean="0"/>
              <a:t>The "Learning Input" is the easy piece of the </a:t>
            </a:r>
            <a:r>
              <a:rPr lang="en-US" sz="3000" dirty="0" err="1" smtClean="0"/>
              <a:t>WebQuest’s</a:t>
            </a:r>
            <a:r>
              <a:rPr lang="en-US" sz="3000" dirty="0" smtClean="0"/>
              <a:t> definition – "some or all of the information that learners interact with comes from resources on the internet." 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436220" y="2046958"/>
            <a:ext cx="37338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 main critical attribute of a WebQuest is to facilitate this </a:t>
            </a:r>
            <a:r>
              <a:rPr lang="en-US" sz="3200" b="1" u="sng" dirty="0" smtClean="0"/>
              <a:t>transformation</a:t>
            </a:r>
            <a:r>
              <a:rPr lang="en-US" sz="3200" dirty="0" smtClean="0"/>
              <a:t> of information into a newly constructed, assimilated understanding.</a:t>
            </a:r>
          </a:p>
          <a:p>
            <a:endParaRPr lang="en-US" dirty="0"/>
          </a:p>
        </p:txBody>
      </p:sp>
      <p:pic>
        <p:nvPicPr>
          <p:cNvPr id="6" name="Content Placeholder 3" descr="Input - Transformation - Outcome"/>
          <p:cNvPicPr>
            <a:picLocks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305891"/>
            <a:ext cx="4953000" cy="254238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0" y="3738265"/>
            <a:ext cx="556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It </a:t>
            </a:r>
            <a:r>
              <a:rPr lang="en-US" sz="2800" dirty="0" smtClean="0">
                <a:solidFill>
                  <a:srgbClr val="00B050"/>
                </a:solidFill>
              </a:rPr>
              <a:t>cannot </a:t>
            </a:r>
            <a:r>
              <a:rPr lang="en-US" sz="2800" dirty="0" smtClean="0"/>
              <a:t>be a </a:t>
            </a:r>
            <a:r>
              <a:rPr lang="en-US" sz="2800" dirty="0" err="1" smtClean="0"/>
              <a:t>Ctrl+C</a:t>
            </a:r>
            <a:r>
              <a:rPr lang="en-US" sz="2800" dirty="0" smtClean="0"/>
              <a:t> + </a:t>
            </a:r>
            <a:r>
              <a:rPr lang="en-US" sz="2800" dirty="0" err="1" smtClean="0"/>
              <a:t>Ctrl+V</a:t>
            </a:r>
            <a:r>
              <a:rPr lang="en-US" sz="2800" dirty="0" smtClean="0"/>
              <a:t> project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45723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5" grpId="0"/>
      <p:bldP spid="5" grpId="1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B050"/>
                </a:solidFill>
              </a:rPr>
              <a:t>A WebQuest is…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</a:t>
            </a:r>
            <a:r>
              <a:rPr lang="en-US" dirty="0" err="1"/>
              <a:t>scaffolded</a:t>
            </a:r>
            <a:r>
              <a:rPr lang="en-US" dirty="0"/>
              <a:t> learning structure </a:t>
            </a:r>
            <a:endParaRPr lang="en-US" dirty="0" smtClean="0"/>
          </a:p>
          <a:p>
            <a:r>
              <a:rPr lang="en-US" dirty="0" smtClean="0"/>
              <a:t>Uses </a:t>
            </a:r>
            <a:r>
              <a:rPr lang="en-US" dirty="0"/>
              <a:t>links to essential resources on the World Wide </a:t>
            </a:r>
            <a:r>
              <a:rPr lang="en-US" dirty="0" smtClean="0"/>
              <a:t>Web</a:t>
            </a:r>
          </a:p>
          <a:p>
            <a:r>
              <a:rPr lang="en-US" dirty="0" smtClean="0"/>
              <a:t>An </a:t>
            </a:r>
            <a:r>
              <a:rPr lang="en-US" b="1" u="sng" dirty="0"/>
              <a:t>authentic task </a:t>
            </a:r>
            <a:r>
              <a:rPr lang="en-US" dirty="0"/>
              <a:t>to motivate students’ </a:t>
            </a:r>
            <a:endParaRPr lang="en-US" dirty="0" smtClean="0"/>
          </a:p>
          <a:p>
            <a:pPr lvl="1"/>
            <a:r>
              <a:rPr lang="en-US" dirty="0" smtClean="0"/>
              <a:t>investigation </a:t>
            </a:r>
            <a:r>
              <a:rPr lang="en-US" dirty="0"/>
              <a:t>of a central, open-ended question, </a:t>
            </a:r>
            <a:endParaRPr lang="en-US" dirty="0" smtClean="0"/>
          </a:p>
          <a:p>
            <a:pPr lvl="1"/>
            <a:r>
              <a:rPr lang="en-US" dirty="0" smtClean="0"/>
              <a:t>development </a:t>
            </a:r>
            <a:r>
              <a:rPr lang="en-US" dirty="0"/>
              <a:t>of individual expertise </a:t>
            </a:r>
            <a:endParaRPr lang="en-US" dirty="0" smtClean="0"/>
          </a:p>
          <a:p>
            <a:pPr lvl="1"/>
            <a:r>
              <a:rPr lang="en-US" dirty="0" smtClean="0"/>
              <a:t>and </a:t>
            </a:r>
            <a:r>
              <a:rPr lang="en-US" dirty="0"/>
              <a:t>participation in a final group process that attempts to transform newly acquired information into a more sophisticated understanding. </a:t>
            </a:r>
          </a:p>
        </p:txBody>
      </p:sp>
    </p:spTree>
    <p:extLst>
      <p:ext uri="{BB962C8B-B14F-4D97-AF65-F5344CB8AC3E}">
        <p14:creationId xmlns:p14="http://schemas.microsoft.com/office/powerpoint/2010/main" val="3351867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/>
              <a:t/>
            </a:r>
            <a:br>
              <a:rPr lang="en-US" b="1" i="1" dirty="0" smtClean="0"/>
            </a:br>
            <a:r>
              <a:rPr lang="en-US" b="1" dirty="0" smtClean="0">
                <a:solidFill>
                  <a:srgbClr val="00B050"/>
                </a:solidFill>
              </a:rPr>
              <a:t>"</a:t>
            </a:r>
            <a:r>
              <a:rPr lang="en-US" b="1" dirty="0">
                <a:solidFill>
                  <a:srgbClr val="00B050"/>
                </a:solidFill>
              </a:rPr>
              <a:t>A WebQuest is a </a:t>
            </a:r>
            <a:r>
              <a:rPr lang="en-US" b="1" dirty="0" err="1">
                <a:solidFill>
                  <a:srgbClr val="00B050"/>
                </a:solidFill>
              </a:rPr>
              <a:t>scaffolded</a:t>
            </a:r>
            <a:r>
              <a:rPr lang="en-US" b="1" dirty="0">
                <a:solidFill>
                  <a:srgbClr val="00B050"/>
                </a:solidFill>
              </a:rPr>
              <a:t> learning structure…"</a:t>
            </a:r>
            <a:r>
              <a:rPr lang="en-US" dirty="0">
                <a:solidFill>
                  <a:srgbClr val="00B050"/>
                </a:solidFill>
              </a:rPr>
              <a:t/>
            </a:r>
            <a:br>
              <a:rPr lang="en-US" dirty="0">
                <a:solidFill>
                  <a:srgbClr val="00B050"/>
                </a:solidFill>
              </a:rPr>
            </a:b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Scaffolds are "temporary frameworks to support student performance beyond their capacities…" (Cho &amp; Jonassen, 2002). </a:t>
            </a:r>
            <a:endParaRPr lang="en-US" dirty="0" smtClean="0"/>
          </a:p>
          <a:p>
            <a:r>
              <a:rPr lang="en-US" dirty="0" smtClean="0"/>
              <a:t>Examples: </a:t>
            </a:r>
          </a:p>
          <a:p>
            <a:pPr lvl="1"/>
            <a:r>
              <a:rPr lang="en-US" dirty="0" smtClean="0"/>
              <a:t>activities </a:t>
            </a:r>
            <a:r>
              <a:rPr lang="en-US" dirty="0"/>
              <a:t>that help students develop the right mindset, </a:t>
            </a:r>
            <a:endParaRPr lang="en-US" dirty="0" smtClean="0"/>
          </a:p>
          <a:p>
            <a:pPr lvl="1"/>
            <a:r>
              <a:rPr lang="en-US" dirty="0" smtClean="0"/>
              <a:t>engage </a:t>
            </a:r>
            <a:r>
              <a:rPr lang="en-US" dirty="0"/>
              <a:t>students with the problem, </a:t>
            </a:r>
            <a:endParaRPr lang="en-US" dirty="0" smtClean="0"/>
          </a:p>
          <a:p>
            <a:pPr lvl="1"/>
            <a:r>
              <a:rPr lang="en-US" b="1" u="sng" dirty="0" smtClean="0"/>
              <a:t>divide </a:t>
            </a:r>
            <a:r>
              <a:rPr lang="en-US" b="1" u="sng" dirty="0"/>
              <a:t>activities into manageable tasks</a:t>
            </a:r>
            <a:r>
              <a:rPr lang="en-US" dirty="0"/>
              <a:t>, </a:t>
            </a:r>
            <a:endParaRPr lang="en-US" dirty="0" smtClean="0"/>
          </a:p>
          <a:p>
            <a:pPr lvl="1"/>
            <a:r>
              <a:rPr lang="en-US" dirty="0" smtClean="0"/>
              <a:t>and </a:t>
            </a:r>
            <a:r>
              <a:rPr lang="en-US" dirty="0"/>
              <a:t>direct students' attention to essential aspects of the learning goals" (</a:t>
            </a:r>
            <a:r>
              <a:rPr lang="en-US" dirty="0" err="1"/>
              <a:t>Ngeow</a:t>
            </a:r>
            <a:r>
              <a:rPr lang="en-US" dirty="0"/>
              <a:t> &amp; Kong, 2001).</a:t>
            </a:r>
          </a:p>
        </p:txBody>
      </p:sp>
    </p:spTree>
    <p:extLst>
      <p:ext uri="{BB962C8B-B14F-4D97-AF65-F5344CB8AC3E}">
        <p14:creationId xmlns:p14="http://schemas.microsoft.com/office/powerpoint/2010/main" val="2469590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B050"/>
                </a:solidFill>
              </a:rPr>
              <a:t>WebQuests</a:t>
            </a:r>
            <a:r>
              <a:rPr lang="en-US" dirty="0" smtClean="0">
                <a:solidFill>
                  <a:srgbClr val="00B050"/>
                </a:solidFill>
              </a:rPr>
              <a:t>…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i="1" dirty="0" smtClean="0"/>
              <a:t>…are</a:t>
            </a:r>
            <a:r>
              <a:rPr lang="en-US" dirty="0" smtClean="0"/>
              <a:t> a </a:t>
            </a:r>
            <a:r>
              <a:rPr lang="en-US" dirty="0"/>
              <a:t>way to integrate a number of sound learning strategies while also making substantial educational use of the Web.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366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00B050"/>
                </a:solidFill>
              </a:rPr>
              <a:t>The main strategies that </a:t>
            </a:r>
            <a:r>
              <a:rPr lang="en-US" dirty="0" err="1" smtClean="0">
                <a:solidFill>
                  <a:srgbClr val="00B050"/>
                </a:solidFill>
              </a:rPr>
              <a:t>WebQuests</a:t>
            </a:r>
            <a:r>
              <a:rPr lang="en-US" dirty="0" smtClean="0">
                <a:solidFill>
                  <a:srgbClr val="00B050"/>
                </a:solidFill>
              </a:rPr>
              <a:t> prompt are: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dirty="0" smtClean="0"/>
              <a:t>Motivation </a:t>
            </a:r>
            <a:r>
              <a:rPr lang="en-US" dirty="0"/>
              <a:t>Theory </a:t>
            </a:r>
          </a:p>
          <a:p>
            <a:pPr lvl="0"/>
            <a:r>
              <a:rPr lang="en-US" dirty="0"/>
              <a:t>Questioning - Schema Theory </a:t>
            </a:r>
          </a:p>
          <a:p>
            <a:pPr lvl="0"/>
            <a:r>
              <a:rPr lang="en-US" dirty="0"/>
              <a:t>Constructivism </a:t>
            </a:r>
          </a:p>
          <a:p>
            <a:pPr lvl="0"/>
            <a:r>
              <a:rPr lang="en-US" dirty="0"/>
              <a:t>Differentiated Learning </a:t>
            </a:r>
          </a:p>
          <a:p>
            <a:pPr lvl="0"/>
            <a:r>
              <a:rPr lang="en-US" dirty="0"/>
              <a:t>Situated Learning </a:t>
            </a:r>
          </a:p>
          <a:p>
            <a:pPr lvl="0"/>
            <a:r>
              <a:rPr lang="en-US" dirty="0"/>
              <a:t>Thematic Instruction </a:t>
            </a:r>
          </a:p>
          <a:p>
            <a:pPr lvl="0"/>
            <a:r>
              <a:rPr lang="en-US" dirty="0"/>
              <a:t>Authentic Assessment </a:t>
            </a:r>
          </a:p>
          <a:p>
            <a:pPr lvl="0"/>
            <a:r>
              <a:rPr lang="en-US" dirty="0"/>
              <a:t>Overt Metacognition </a:t>
            </a:r>
          </a:p>
          <a:p>
            <a:pPr lvl="0"/>
            <a:r>
              <a:rPr lang="en-US" dirty="0"/>
              <a:t>Learner-centered psychological principles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007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WebQuest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42999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A quick question often resolves whether the Web (and thus a WebQuest) is worth using: </a:t>
            </a:r>
            <a:endParaRPr lang="en-US" sz="2800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743200"/>
            <a:ext cx="82296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"Could this learning be achieved just as effectively without the Internet?" If the answer is yes, let’s save the bandwidth for something better.</a:t>
            </a:r>
          </a:p>
          <a:p>
            <a:endParaRPr lang="en-US" sz="3200" dirty="0"/>
          </a:p>
        </p:txBody>
      </p:sp>
      <p:sp>
        <p:nvSpPr>
          <p:cNvPr id="5" name="Rectangle 4"/>
          <p:cNvSpPr/>
          <p:nvPr/>
        </p:nvSpPr>
        <p:spPr>
          <a:xfrm>
            <a:off x="487680" y="4343400"/>
            <a:ext cx="789432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"</a:t>
            </a:r>
            <a:r>
              <a:rPr lang="en-US" sz="2800" dirty="0"/>
              <a:t>Could the answer be copy and pasted" and if the answer is </a:t>
            </a:r>
            <a:r>
              <a:rPr lang="en-US" sz="2800" dirty="0" smtClean="0"/>
              <a:t>“No”… </a:t>
            </a:r>
            <a:endParaRPr lang="en-US" sz="2800" dirty="0"/>
          </a:p>
          <a:p>
            <a:r>
              <a:rPr lang="en-US" sz="2800" dirty="0"/>
              <a:t>"Does the task require that students make something new out of what they have learned?" </a:t>
            </a:r>
          </a:p>
        </p:txBody>
      </p:sp>
    </p:spTree>
    <p:extLst>
      <p:ext uri="{BB962C8B-B14F-4D97-AF65-F5344CB8AC3E}">
        <p14:creationId xmlns:p14="http://schemas.microsoft.com/office/powerpoint/2010/main" val="3208447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2905</TotalTime>
  <Words>925</Words>
  <Application>Microsoft Office PowerPoint</Application>
  <PresentationFormat>On-screen Show (4:3)</PresentationFormat>
  <Paragraphs>115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                WEBQUEST</vt:lpstr>
      <vt:lpstr>What is a WebQuest?</vt:lpstr>
      <vt:lpstr>What is a WebQuest?</vt:lpstr>
      <vt:lpstr>What is a WebQuest?</vt:lpstr>
      <vt:lpstr>A WebQuest is…</vt:lpstr>
      <vt:lpstr> "A WebQuest is a scaffolded learning structure…" </vt:lpstr>
      <vt:lpstr>WebQuests…</vt:lpstr>
      <vt:lpstr> The main strategies that WebQuests prompt are: </vt:lpstr>
      <vt:lpstr>WebQuest</vt:lpstr>
      <vt:lpstr>Research</vt:lpstr>
      <vt:lpstr>Research</vt:lpstr>
      <vt:lpstr>Research</vt:lpstr>
      <vt:lpstr>Research</vt:lpstr>
      <vt:lpstr>Research</vt:lpstr>
      <vt:lpstr>Research</vt:lpstr>
      <vt:lpstr>Research</vt:lpstr>
      <vt:lpstr>Research</vt:lpstr>
      <vt:lpstr>Research</vt:lpstr>
      <vt:lpstr>Research</vt:lpstr>
      <vt:lpstr>Bernie Dodge’s Lego Site</vt:lpstr>
      <vt:lpstr>Components of a WebQuest</vt:lpstr>
      <vt:lpstr>Introduction</vt:lpstr>
      <vt:lpstr>Task</vt:lpstr>
      <vt:lpstr>Process</vt:lpstr>
      <vt:lpstr>Evaluation</vt:lpstr>
      <vt:lpstr>Conclusion</vt:lpstr>
    </vt:vector>
  </TitlesOfParts>
  <Company>Bellarmine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Help Desk Configuration</dc:creator>
  <cp:lastModifiedBy>Help Desk Configuration</cp:lastModifiedBy>
  <cp:revision>24</cp:revision>
  <dcterms:created xsi:type="dcterms:W3CDTF">2011-01-10T15:40:55Z</dcterms:created>
  <dcterms:modified xsi:type="dcterms:W3CDTF">2012-01-18T21:48:19Z</dcterms:modified>
</cp:coreProperties>
</file>